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61" r:id="rId2"/>
    <p:sldId id="256" r:id="rId3"/>
    <p:sldId id="257" r:id="rId4"/>
    <p:sldId id="267" r:id="rId5"/>
    <p:sldId id="363" r:id="rId6"/>
    <p:sldId id="311" r:id="rId7"/>
    <p:sldId id="424" r:id="rId8"/>
    <p:sldId id="423" r:id="rId9"/>
    <p:sldId id="321" r:id="rId10"/>
    <p:sldId id="322" r:id="rId11"/>
    <p:sldId id="312" r:id="rId12"/>
    <p:sldId id="310" r:id="rId13"/>
    <p:sldId id="364" r:id="rId14"/>
    <p:sldId id="367" r:id="rId15"/>
    <p:sldId id="366" r:id="rId16"/>
    <p:sldId id="415" r:id="rId17"/>
    <p:sldId id="300" r:id="rId18"/>
    <p:sldId id="422" r:id="rId19"/>
    <p:sldId id="365" r:id="rId20"/>
    <p:sldId id="323" r:id="rId21"/>
    <p:sldId id="412" r:id="rId22"/>
    <p:sldId id="268" r:id="rId23"/>
    <p:sldId id="411" r:id="rId24"/>
    <p:sldId id="421" r:id="rId25"/>
    <p:sldId id="419" r:id="rId26"/>
    <p:sldId id="273" r:id="rId27"/>
    <p:sldId id="420" r:id="rId28"/>
    <p:sldId id="418" r:id="rId29"/>
    <p:sldId id="275" r:id="rId30"/>
    <p:sldId id="417" r:id="rId31"/>
    <p:sldId id="313" r:id="rId32"/>
    <p:sldId id="368" r:id="rId33"/>
    <p:sldId id="317" r:id="rId34"/>
    <p:sldId id="262" r:id="rId35"/>
    <p:sldId id="318" r:id="rId36"/>
    <p:sldId id="416" r:id="rId37"/>
    <p:sldId id="266" r:id="rId38"/>
    <p:sldId id="280" r:id="rId39"/>
    <p:sldId id="307" r:id="rId40"/>
    <p:sldId id="260" r:id="rId41"/>
    <p:sldId id="327" r:id="rId42"/>
    <p:sldId id="263" r:id="rId43"/>
    <p:sldId id="414" r:id="rId44"/>
    <p:sldId id="314" r:id="rId45"/>
    <p:sldId id="289" r:id="rId46"/>
    <p:sldId id="308" r:id="rId47"/>
    <p:sldId id="328" r:id="rId48"/>
    <p:sldId id="27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>
          <p15:clr>
            <a:srgbClr val="A4A3A4"/>
          </p15:clr>
        </p15:guide>
        <p15:guide id="2" pos="29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4" autoAdjust="0"/>
    <p:restoredTop sz="82771" autoAdjust="0"/>
  </p:normalViewPr>
  <p:slideViewPr>
    <p:cSldViewPr>
      <p:cViewPr varScale="1">
        <p:scale>
          <a:sx n="38" d="100"/>
          <a:sy n="38" d="100"/>
        </p:scale>
        <p:origin x="1428" y="60"/>
      </p:cViewPr>
      <p:guideLst>
        <p:guide orient="horz" pos="2141"/>
        <p:guide pos="29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591-47C1-A5C0-9E2CB10A5B88}"/>
              </c:ext>
            </c:extLst>
          </c:dPt>
          <c:dPt>
            <c:idx val="1"/>
            <c:bubble3D val="0"/>
            <c:spPr>
              <a:solidFill>
                <a:srgbClr val="E6842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591-47C1-A5C0-9E2CB10A5B88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17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591-47C1-A5C0-9E2CB10A5B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343315141873299"/>
                  <c:y val="3.50897414418942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altLang="en-US"/>
                      <a:t>7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91-47C1-A5C0-9E2CB10A5B8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вища освіта</c:v>
                </c:pt>
                <c:pt idx="1">
                  <c:v>середня спеціальна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591-47C1-A5C0-9E2CB10A5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layout/>
      <c:overlay val="0"/>
      <c:txPr>
        <a:bodyPr rot="0" spcFirstLastPara="0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9BBB59">
        <a:lumMod val="40000"/>
        <a:lumOff val="60000"/>
      </a:srgbClr>
    </a:solidFill>
    <a:ln w="57164" cap="flat" cmpd="sng" algn="ctr">
      <a:solidFill>
        <a:srgbClr val="9BBB59">
          <a:lumMod val="75000"/>
        </a:srgbClr>
      </a:solidFill>
      <a:prstDash val="solid"/>
      <a:round/>
    </a:ln>
    <a:effectLst/>
  </c:spPr>
  <c:txPr>
    <a:bodyPr/>
    <a:lstStyle/>
    <a:p>
      <a:pPr>
        <a:defRPr lang="en-US"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036654272382599"/>
          <c:y val="4.36507936507936E-2"/>
          <c:w val="0.50491123505395197"/>
          <c:h val="0.804040744906887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4367209154679E-2"/>
                  <c:y val="0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/>
                      <a:t>8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CF-4652-B99D-5FFDA3EC88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485245461630899E-2"/>
                  <c:y val="0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en-US" sz="1200"/>
                      <a:t>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CF-4652-B99D-5FFDA3EC88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582294553957201E-2"/>
                  <c:y val="-9.4483549446886892E-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/>
                      <a:t>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CCF-4652-B99D-5FFDA3EC88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213598300212501E-2"/>
                  <c:y val="1.4897579143389199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 </a:t>
                    </a:r>
                    <a:r>
                      <a:rPr lang="en-US" altLang="en-US" sz="1200" dirty="0"/>
                      <a:t>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CF-4652-B99D-5FFDA3EC884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8679343646283401E-2"/>
                  <c:y val="0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en-US" sz="1200"/>
                      <a:t>7</a:t>
                    </a:r>
                    <a:endParaRPr lang="en-US" alt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CCF-4652-B99D-5FFDA3EC884E}"/>
                </c:ext>
                <c:ext xmlns:c15="http://schemas.microsoft.com/office/drawing/2012/chart" uri="{CE6537A1-D6FC-4f65-9D91-7224C49458BB}">
                  <c15:layout>
                    <c:manualLayout>
                      <c:w val="5.1482284887924799E-2"/>
                      <c:h val="0.11719939117199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1" i="0" u="none" strike="noStrike" kern="1200" baseline="0">
                    <a:solidFill>
                      <a:schemeClr val="dk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спеціаліст</c:v>
                </c:pt>
                <c:pt idx="1">
                  <c:v>спеціаліст ІІ категорії</c:v>
                </c:pt>
                <c:pt idx="2">
                  <c:v>спеціаліст І категорії</c:v>
                </c:pt>
                <c:pt idx="3">
                  <c:v>спеціаліст вищої категорії</c:v>
                </c:pt>
                <c:pt idx="4">
                  <c:v>вихователь-методист</c:v>
                </c:pt>
                <c:pt idx="5">
                  <c:v>старший вихователь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</c:v>
                </c:pt>
                <c:pt idx="1">
                  <c:v>1</c:v>
                </c:pt>
                <c:pt idx="2">
                  <c:v>5</c:v>
                </c:pt>
                <c:pt idx="3">
                  <c:v>9</c:v>
                </c:pt>
                <c:pt idx="4">
                  <c:v>7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CCF-4652-B99D-5FFDA3EC8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06823376"/>
        <c:axId val="278873328"/>
      </c:barChart>
      <c:catAx>
        <c:axId val="306823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pPr>
            <a:endParaRPr lang="uk-UA"/>
          </a:p>
        </c:txPr>
        <c:crossAx val="278873328"/>
        <c:crosses val="autoZero"/>
        <c:auto val="1"/>
        <c:lblAlgn val="ctr"/>
        <c:lblOffset val="100"/>
        <c:noMultiLvlLbl val="0"/>
      </c:catAx>
      <c:valAx>
        <c:axId val="27887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06823376"/>
        <c:crosses val="autoZero"/>
        <c:crossBetween val="between"/>
      </c:valAx>
      <c:spPr>
        <a:solidFill>
          <a:schemeClr val="accent5">
            <a:tint val="2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  <a:ln w="57151" cap="flat" cmpd="sng" algn="ctr">
      <a:solidFill>
        <a:schemeClr val="accent5"/>
      </a:solidFill>
      <a:prstDash val="solid"/>
      <a:round/>
    </a:ln>
    <a:effectLst/>
  </c:spPr>
  <c:txPr>
    <a:bodyPr/>
    <a:lstStyle/>
    <a:p>
      <a:pPr>
        <a:defRPr lang="en-US"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447516842472941E-2"/>
          <c:y val="3.292503921446354E-2"/>
          <c:w val="0.7218927626660101"/>
          <c:h val="0.77638737654039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Початок н.р.</c:v>
                </c:pt>
                <c:pt idx="1">
                  <c:v>Кінець н.р.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BD-4554-90F3-F83C505A54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8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Початок н.р.</c:v>
                </c:pt>
                <c:pt idx="1">
                  <c:v>Кінець н.р.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28</c:v>
                </c:pt>
                <c:pt idx="1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BD-4554-90F3-F83C505A541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8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Початок н.р.</c:v>
                </c:pt>
                <c:pt idx="1">
                  <c:v>Кінець н.р.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46</c:v>
                </c:pt>
                <c:pt idx="1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BD-4554-90F3-F83C505A541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початковий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Початок н.р.</c:v>
                </c:pt>
                <c:pt idx="1">
                  <c:v>Кінець н.р. 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20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DBD-4554-90F3-F83C505A5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1557424"/>
        <c:axId val="311556248"/>
      </c:barChart>
      <c:catAx>
        <c:axId val="311557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1556248"/>
        <c:crosses val="autoZero"/>
        <c:auto val="1"/>
        <c:lblAlgn val="ctr"/>
        <c:lblOffset val="100"/>
        <c:noMultiLvlLbl val="0"/>
      </c:catAx>
      <c:valAx>
        <c:axId val="311556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155742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overlay val="0"/>
      <c:txPr>
        <a:bodyPr rot="0" spcFirstLastPara="0" vertOverflow="ellipsis" vert="horz" wrap="square" anchor="ctr" anchorCtr="1"/>
        <a:lstStyle/>
        <a:p>
          <a:pPr>
            <a:defRPr lang="en-US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DEFCD4"/>
    </a:solidFill>
    <a:ln w="9525" cap="flat" cmpd="sng" algn="ctr">
      <a:solidFill>
        <a:srgbClr val="00B050"/>
      </a:solidFill>
      <a:prstDash val="solid"/>
      <a:round/>
    </a:ln>
  </c:spPr>
  <c:txPr>
    <a:bodyPr/>
    <a:lstStyle/>
    <a:p>
      <a:pPr>
        <a:defRPr lang="en-US">
          <a:solidFill>
            <a:schemeClr val="accent6">
              <a:lumMod val="75000"/>
            </a:schemeClr>
          </a:solidFill>
        </a:defRPr>
      </a:pPr>
      <a:endParaRPr lang="uk-UA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4204180761558"/>
          <c:y val="5.8908045977011499E-2"/>
          <c:w val="0.78572295949345095"/>
          <c:h val="0.4977586206896549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BA4-4A3A-A6C1-61A5598D5578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BA4-4A3A-A6C1-61A5598D557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BA4-4A3A-A6C1-61A5598D5578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BA4-4A3A-A6C1-61A5598D5578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EBA4-4A3A-A6C1-61A5598D5578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EBA4-4A3A-A6C1-61A5598D5578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EBA4-4A3A-A6C1-61A5598D5578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EBA4-4A3A-A6C1-61A5598D5578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EBA4-4A3A-A6C1-61A5598D5578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EBA4-4A3A-A6C1-61A5598D5578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EBA4-4A3A-A6C1-61A5598D5578}"/>
              </c:ext>
            </c:extLst>
          </c:dPt>
          <c:dLbls>
            <c:dLbl>
              <c:idx val="0"/>
              <c:layout>
                <c:manualLayout>
                  <c:x val="-2.482929857231530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4</a:t>
                    </a:r>
                    <a:r>
                      <a:rPr lang="en-US" altLang="en-US" sz="1000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BA4-4A3A-A6C1-61A5598D557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32240437158469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BA4-4A3A-A6C1-61A5598D557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en-US" sz="1000" dirty="0"/>
                      <a:t>56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BA4-4A3A-A6C1-61A5598D557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000" dirty="0"/>
                      <a:t>4</a:t>
                    </a:r>
                    <a:r>
                      <a:rPr lang="en-US" altLang="en-US" sz="1000" dirty="0"/>
                      <a:t>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BA4-4A3A-A6C1-61A5598D557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14814814814809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000" dirty="0"/>
                      <a:t>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BA4-4A3A-A6C1-61A5598D557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altLang="en-US" sz="1000" dirty="0"/>
                      <a:t>59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BA4-4A3A-A6C1-61A5598D5578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000" dirty="0"/>
                      <a:t>4</a:t>
                    </a:r>
                    <a:r>
                      <a:rPr lang="en-US" altLang="en-US" sz="1000" dirty="0"/>
                      <a:t>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BA4-4A3A-A6C1-61A5598D5578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altLang="en-US" sz="1000" dirty="0"/>
                      <a:t>4</a:t>
                    </a:r>
                    <a:r>
                      <a:rPr lang="en-US" sz="1000" dirty="0"/>
                      <a:t>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BA4-4A3A-A6C1-61A5598D5578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0833333333333301E-2"/>
                  <c:y val="-3.7140204271123799E-3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000" dirty="0"/>
                      <a:t>52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BA4-4A3A-A6C1-61A5598D5578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altLang="en-US" sz="1000"/>
                      <a:t>50</a:t>
                    </a:r>
                    <a:endParaRPr lang="en-US" altLang="en-US" sz="10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BA4-4A3A-A6C1-61A5598D557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Вишенька</c:v>
                </c:pt>
                <c:pt idx="1">
                  <c:v>Маргаритка</c:v>
                </c:pt>
                <c:pt idx="2">
                  <c:v>Трояндочка</c:v>
                </c:pt>
                <c:pt idx="3">
                  <c:v>Кульбабка</c:v>
                </c:pt>
                <c:pt idx="4">
                  <c:v>Зернятко</c:v>
                </c:pt>
                <c:pt idx="5">
                  <c:v>Світлячок</c:v>
                </c:pt>
                <c:pt idx="6">
                  <c:v>Хаверім</c:v>
                </c:pt>
                <c:pt idx="7">
                  <c:v>Левенятко </c:v>
                </c:pt>
                <c:pt idx="8">
                  <c:v>Капризуля</c:v>
                </c:pt>
                <c:pt idx="9">
                  <c:v>Лілея</c:v>
                </c:pt>
                <c:pt idx="10">
                  <c:v>Жоржинка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47</c:v>
                </c:pt>
                <c:pt idx="1">
                  <c:v>55</c:v>
                </c:pt>
                <c:pt idx="2">
                  <c:v>60</c:v>
                </c:pt>
                <c:pt idx="3">
                  <c:v>56</c:v>
                </c:pt>
                <c:pt idx="4">
                  <c:v>45</c:v>
                </c:pt>
                <c:pt idx="5">
                  <c:v>50</c:v>
                </c:pt>
                <c:pt idx="6">
                  <c:v>59</c:v>
                </c:pt>
                <c:pt idx="7">
                  <c:v>45</c:v>
                </c:pt>
                <c:pt idx="8">
                  <c:v>41</c:v>
                </c:pt>
                <c:pt idx="9">
                  <c:v>52</c:v>
                </c:pt>
                <c:pt idx="1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EBA4-4A3A-A6C1-61A5598D5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1549976"/>
        <c:axId val="311550368"/>
      </c:barChart>
      <c:catAx>
        <c:axId val="311549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" charset="-122"/>
                <a:ea typeface="+mn-ea"/>
                <a:cs typeface="Times New Roman" panose="02020603050405020304" pitchFamily="1" charset="-122"/>
              </a:defRPr>
            </a:pPr>
            <a:endParaRPr lang="uk-UA"/>
          </a:p>
        </c:txPr>
        <c:crossAx val="311550368"/>
        <c:crosses val="autoZero"/>
        <c:auto val="1"/>
        <c:lblAlgn val="ctr"/>
        <c:lblOffset val="100"/>
        <c:noMultiLvlLbl val="0"/>
      </c:catAx>
      <c:valAx>
        <c:axId val="311550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1154997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ln w="9525" cap="flat" cmpd="sng" algn="ctr">
      <a:solidFill>
        <a:srgbClr val="00B050"/>
      </a:solidFill>
      <a:prstDash val="solid"/>
      <a:round/>
    </a:ln>
  </c:spPr>
  <c:txPr>
    <a:bodyPr/>
    <a:lstStyle/>
    <a:p>
      <a:pPr>
        <a:defRPr lang="en-US"/>
      </a:pPr>
      <a:endParaRPr lang="uk-UA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0.28767</cdr:x>
      <cdr:y>0.10084</cdr:y>
    </cdr:from>
    <cdr:to>
      <cdr:x>0.59589</cdr:x>
      <cdr:y>0.24678</cdr:y>
    </cdr:to>
    <cdr:sp macro="" textlink="">
      <cdr:nvSpPr>
        <cdr:cNvPr id="2" name="Rectangles 1"/>
        <cdr:cNvSpPr/>
      </cdr:nvSpPr>
      <cdr:spPr>
        <a:xfrm xmlns:a="http://schemas.openxmlformats.org/drawingml/2006/main">
          <a:off x="800100" y="228600"/>
          <a:ext cx="857250" cy="3308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0.38899</cdr:x>
      <cdr:y>0.83967</cdr:y>
    </cdr:from>
    <cdr:to>
      <cdr:x>0.43034</cdr:x>
      <cdr:y>1</cdr:y>
    </cdr:to>
    <cdr:sp macro="" textlink="">
      <cdr:nvSpPr>
        <cdr:cNvPr id="3" name="Rectangles 2"/>
        <cdr:cNvSpPr/>
      </cdr:nvSpPr>
      <cdr:spPr>
        <a:xfrm xmlns:a="http://schemas.openxmlformats.org/drawingml/2006/main">
          <a:off x="1737705" y="1744345"/>
          <a:ext cx="184730" cy="3329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rot="0" spcFirstLastPara="0" vert="horz" wrap="none" lIns="91440" tIns="45720" rIns="91440" bIns="45720" numCol="1" spcCol="0" rtlCol="0" fromWordArt="0" anchor="t" anchorCtr="0" forceAA="0" compatLnSpc="1">
          <a:sp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>
            <a:lnSpc>
              <a:spcPct val="100000"/>
            </a:lnSpc>
            <a:spcAft>
              <a:spcPts val="0"/>
            </a:spcAft>
          </a:pPr>
          <a:endParaRPr lang="en-US" altLang="zh-CN" sz="1600" kern="100">
            <a:ln w="15773" cap="flat" cmpd="sng" algn="ctr">
              <a:solidFill>
                <a:srgbClr val="C00000"/>
              </a:solidFill>
              <a:prstDash val="solid"/>
              <a:round/>
            </a:ln>
            <a:solidFill>
              <a:srgbClr val="E46C0A"/>
            </a:solidFill>
            <a:effectLst>
              <a:outerShdw blurRad="50800" dist="40005" dir="5400000" algn="tl">
                <a:srgbClr val="000000">
                  <a:alpha val="32999"/>
                </a:srgbClr>
              </a:outerShdw>
            </a:effectLst>
            <a:latin typeface="Cambria" panose="02040503050406030204"/>
            <a:ea typeface="Times New Roman" panose="02020603050405020304"/>
            <a:cs typeface="Times New Roman" panose="02020603050405020304"/>
            <a:sym typeface="Times New Roman" panose="02020603050405020304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5128B-ADD0-4996-97F4-8550D101A909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C657A-0F47-46DA-B96B-FB5B9BE8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2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C657A-0F47-46DA-B96B-FB5B9BE810F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4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C657A-0F47-46DA-B96B-FB5B9BE810F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92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C657A-0F47-46DA-B96B-FB5B9BE810F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1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FC6C8AA-5C7C-4193-B865-3C9290C4BB97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58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65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894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53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jpeg"/><Relationship Id="rId7" Type="http://schemas.openxmlformats.org/officeDocument/2006/relationships/image" Target="../media/image3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11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7" Type="http://schemas.openxmlformats.org/officeDocument/2006/relationships/image" Target="../media/image13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g"/><Relationship Id="rId5" Type="http://schemas.openxmlformats.org/officeDocument/2006/relationships/image" Target="../media/image133.jpeg"/><Relationship Id="rId4" Type="http://schemas.openxmlformats.org/officeDocument/2006/relationships/image" Target="../media/image13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g"/><Relationship Id="rId5" Type="http://schemas.openxmlformats.org/officeDocument/2006/relationships/image" Target="../media/image138.jpg"/><Relationship Id="rId4" Type="http://schemas.openxmlformats.org/officeDocument/2006/relationships/image" Target="../media/image1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jpg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g"/><Relationship Id="rId5" Type="http://schemas.openxmlformats.org/officeDocument/2006/relationships/image" Target="../media/image158.jpg"/><Relationship Id="rId4" Type="http://schemas.openxmlformats.org/officeDocument/2006/relationships/image" Target="../media/image1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6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jpg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g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" y="-33924"/>
            <a:ext cx="9194961" cy="689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92899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Зв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іт  керівника</a:t>
            </a:r>
            <a:r>
              <a:rPr lang="ru-RU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ЗДО </a:t>
            </a:r>
            <a:r>
              <a:rPr lang="ru-RU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№25  </a:t>
            </a:r>
            <a:r>
              <a:rPr lang="uk-UA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«Малюк» </a:t>
            </a:r>
          </a:p>
          <a:p>
            <a:pPr lvl="0" algn="ctr"/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 20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uk-UA" altLang="en-US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uk-UA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/20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uk-UA" altLang="en-US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uk-UA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н.р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3600" b="1" dirty="0">
              <a:ln w="11430"/>
              <a:gradFill>
                <a:gsLst>
                  <a:gs pos="0">
                    <a:srgbClr val="F3A447">
                      <a:tint val="70000"/>
                      <a:satMod val="245000"/>
                    </a:srgbClr>
                  </a:gs>
                  <a:gs pos="75000">
                    <a:srgbClr val="F3A447">
                      <a:tint val="90000"/>
                      <a:shade val="60000"/>
                      <a:satMod val="240000"/>
                    </a:srgbClr>
                  </a:gs>
                  <a:gs pos="100000">
                    <a:srgbClr val="F3A44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3" descr="D:\Державна атестація\фото садыка\IMAG4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14" y="1700808"/>
            <a:ext cx="7466370" cy="4465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41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" y="63673"/>
            <a:ext cx="3909044" cy="26088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95" y="4081619"/>
            <a:ext cx="4120304" cy="27501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3649" r="256" b="2351"/>
          <a:stretch/>
        </p:blipFill>
        <p:spPr>
          <a:xfrm>
            <a:off x="5891814" y="25410"/>
            <a:ext cx="3055667" cy="34222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1" y="3789040"/>
            <a:ext cx="3776816" cy="28326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14" y="1701776"/>
            <a:ext cx="3458486" cy="230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4706"/>
          <a:stretch/>
        </p:blipFill>
        <p:spPr>
          <a:xfrm>
            <a:off x="1924616" y="2182435"/>
            <a:ext cx="4104456" cy="2571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r="35710"/>
          <a:stretch/>
        </p:blipFill>
        <p:spPr>
          <a:xfrm>
            <a:off x="5872677" y="91022"/>
            <a:ext cx="3093062" cy="30742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" y="82894"/>
            <a:ext cx="3780226" cy="21263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66618" y="771293"/>
            <a:ext cx="1996938" cy="13696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Модеративний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семінар</a:t>
            </a:r>
            <a:endParaRPr lang="uk-UA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uk-UA" altLang="ru-RU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“Граємо з дітьми залюбки”</a:t>
            </a:r>
            <a:endParaRPr lang="uk-UA" alt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5" y="4391596"/>
            <a:ext cx="4238643" cy="23842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3"/>
          <a:stretch/>
        </p:blipFill>
        <p:spPr>
          <a:xfrm>
            <a:off x="114666" y="4129278"/>
            <a:ext cx="2337732" cy="2705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4659" y="-27209"/>
            <a:ext cx="22701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спорту</a:t>
            </a:r>
          </a:p>
        </p:txBody>
      </p:sp>
      <p:pic>
        <p:nvPicPr>
          <p:cNvPr id="6" name="Изображение 5" descr="изображение_viber_2021-09-10_12-23-52-2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548640"/>
            <a:ext cx="4072890" cy="3057525"/>
          </a:xfrm>
          <a:prstGeom prst="rect">
            <a:avLst/>
          </a:prstGeom>
        </p:spPr>
      </p:pic>
      <p:pic>
        <p:nvPicPr>
          <p:cNvPr id="7" name="Изображение 6" descr="изображение_viber_2021-09-10_11-02-26-7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" y="69215"/>
            <a:ext cx="3013710" cy="401637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5" y="3357245"/>
            <a:ext cx="3934460" cy="295402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140" y="3512185"/>
            <a:ext cx="4101465" cy="3079115"/>
          </a:xfrm>
          <a:prstGeom prst="rect">
            <a:avLst/>
          </a:prstGeom>
        </p:spPr>
      </p:pic>
      <p:pic>
        <p:nvPicPr>
          <p:cNvPr id="10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1619694" y="-27209"/>
            <a:ext cx="1731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</a:t>
            </a:r>
            <a:r>
              <a:rPr 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ЗСУ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8" y="657477"/>
            <a:ext cx="3629216" cy="27219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50" y="3109374"/>
            <a:ext cx="2717858" cy="36238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21" y="3585180"/>
            <a:ext cx="4047409" cy="30355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6950"/>
          <a:stretch/>
        </p:blipFill>
        <p:spPr>
          <a:xfrm>
            <a:off x="4376752" y="126225"/>
            <a:ext cx="2965996" cy="2906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2247" y="4678"/>
            <a:ext cx="8178998" cy="647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Відкриті перегляди до педради </a:t>
            </a:r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“В садочку зростаємо- весело граємо”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6" y="719354"/>
            <a:ext cx="3419931" cy="25649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54" y="686356"/>
            <a:ext cx="3644206" cy="27331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53113"/>
            <a:ext cx="3896677" cy="29249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39372"/>
            <a:ext cx="3220564" cy="24154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4278"/>
          <a:stretch/>
        </p:blipFill>
        <p:spPr>
          <a:xfrm>
            <a:off x="2731453" y="2659287"/>
            <a:ext cx="3371049" cy="21548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8873" r="2684"/>
          <a:stretch/>
        </p:blipFill>
        <p:spPr>
          <a:xfrm>
            <a:off x="107504" y="332656"/>
            <a:ext cx="4104456" cy="22185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/>
          <a:stretch/>
        </p:blipFill>
        <p:spPr>
          <a:xfrm>
            <a:off x="5364088" y="3777155"/>
            <a:ext cx="3514941" cy="29602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5" b="9078"/>
          <a:stretch/>
        </p:blipFill>
        <p:spPr>
          <a:xfrm>
            <a:off x="107504" y="3697546"/>
            <a:ext cx="3460343" cy="3096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/>
          <a:stretch/>
        </p:blipFill>
        <p:spPr>
          <a:xfrm>
            <a:off x="5724128" y="23926"/>
            <a:ext cx="3425370" cy="28529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3"/>
          <a:stretch/>
        </p:blipFill>
        <p:spPr>
          <a:xfrm>
            <a:off x="2798988" y="2092505"/>
            <a:ext cx="3115117" cy="19477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2" y="271556"/>
            <a:ext cx="3249227" cy="2436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4"/>
          <a:stretch/>
        </p:blipFill>
        <p:spPr>
          <a:xfrm>
            <a:off x="416264" y="3426863"/>
            <a:ext cx="3219822" cy="29947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350" y="4151928"/>
            <a:ext cx="4616413" cy="26003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00" y="134178"/>
            <a:ext cx="5046777" cy="378508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48" y="3559556"/>
            <a:ext cx="4091947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88"/>
            <a:ext cx="3456384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14" y="40592"/>
            <a:ext cx="3528584" cy="26464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6" y="3701064"/>
            <a:ext cx="3855800" cy="28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9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9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5" y="3001343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День відкритих дверей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«Алгоритм дій під час повітряної тривоги»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45" y="3807237"/>
            <a:ext cx="4392488" cy="2949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5" y="17149"/>
            <a:ext cx="4030863" cy="3023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79" y="66547"/>
            <a:ext cx="3899136" cy="2924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3" y="3898121"/>
            <a:ext cx="3829626" cy="28722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11" y="38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80060" y="116632"/>
            <a:ext cx="3583877" cy="4999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Благодійна акція «З вірою в перемогу»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4612"/>
            <a:ext cx="3899925" cy="2924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85"/>
          <a:stretch/>
        </p:blipFill>
        <p:spPr>
          <a:xfrm>
            <a:off x="1616481" y="3618421"/>
            <a:ext cx="2955517" cy="3176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978981"/>
            <a:ext cx="3823086" cy="50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23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" y="-2707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99792" y="-46915"/>
            <a:ext cx="3583877" cy="4999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Розвага до </a:t>
            </a:r>
            <a:r>
              <a:rPr lang="uk-UA" b="1" dirty="0" err="1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св</a:t>
            </a:r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. Миколая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63" y="3573015"/>
            <a:ext cx="4149012" cy="31117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0" y="3573015"/>
            <a:ext cx="4242775" cy="31820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860" y="594920"/>
            <a:ext cx="3803915" cy="28529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8" y="535796"/>
            <a:ext cx="3961578" cy="29711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851" cy="68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30075" y="692696"/>
            <a:ext cx="5314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54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Порядок </a:t>
            </a:r>
            <a:r>
              <a:rPr kumimoji="0" lang="ru-RU" sz="54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денний</a:t>
            </a:r>
            <a:endParaRPr kumimoji="0" lang="ru-RU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F3A447">
                      <a:tint val="70000"/>
                      <a:satMod val="245000"/>
                    </a:srgbClr>
                  </a:gs>
                  <a:gs pos="75000">
                    <a:srgbClr val="F3A447">
                      <a:tint val="90000"/>
                      <a:shade val="60000"/>
                      <a:satMod val="240000"/>
                    </a:srgbClr>
                  </a:gs>
                  <a:gs pos="100000">
                    <a:srgbClr val="F3A44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Объект 2"/>
          <p:cNvSpPr txBox="1"/>
          <p:nvPr/>
        </p:nvSpPr>
        <p:spPr>
          <a:xfrm>
            <a:off x="467544" y="1772816"/>
            <a:ext cx="8136904" cy="41376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Аналіз роботи </a:t>
            </a:r>
            <a:r>
              <a:rPr lang="uk-UA" b="1" dirty="0" smtClean="0">
                <a:solidFill>
                  <a:srgbClr val="444D26">
                    <a:lumMod val="75000"/>
                  </a:srgbClr>
                </a:solidFill>
                <a:latin typeface="Cambria" panose="02040503050406030204" pitchFamily="18" charset="0"/>
              </a:rPr>
              <a:t>закладу дошкільної освіти 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за 2022/20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3н.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Завдання на 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3/20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4н.р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None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444D26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Звіт голів батьківських комітетів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Wingdings 2" panose="05020102010507070707"/>
              <a:buNone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44D26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21" y="-2098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Зимові  свята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1" y="511709"/>
            <a:ext cx="3632644" cy="2424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783" y="4169370"/>
            <a:ext cx="3833957" cy="25592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440652"/>
            <a:ext cx="3553645" cy="2371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1" y="4389922"/>
            <a:ext cx="3504296" cy="2338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16" y="2248125"/>
            <a:ext cx="3602926" cy="24050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" y="-283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88323" y="-26100"/>
            <a:ext cx="4719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Тиждень друзів і подруг</a:t>
            </a:r>
            <a:endParaRPr lang="uk-U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10" y="3831515"/>
            <a:ext cx="3556429" cy="2966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0" y="557661"/>
            <a:ext cx="4131515" cy="3098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01" t="24150" r="9401" b="-8801"/>
          <a:stretch/>
        </p:blipFill>
        <p:spPr>
          <a:xfrm>
            <a:off x="5283390" y="117751"/>
            <a:ext cx="3609090" cy="4073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13311" r="-13480" b="12102"/>
          <a:stretch/>
        </p:blipFill>
        <p:spPr>
          <a:xfrm>
            <a:off x="325256" y="4015252"/>
            <a:ext cx="2747309" cy="2732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42" y="3778393"/>
            <a:ext cx="3133683" cy="23502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1870" y="401955"/>
            <a:ext cx="67932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006600"/>
                </a:solidFill>
              </a:rPr>
              <a:t>  </a:t>
            </a:r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579" y="-99068"/>
            <a:ext cx="471908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Стрітення</a:t>
            </a:r>
            <a:endParaRPr lang="ru-RU" altLang="uk-U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 b="11607"/>
          <a:stretch/>
        </p:blipFill>
        <p:spPr>
          <a:xfrm>
            <a:off x="5033294" y="3559556"/>
            <a:ext cx="3112143" cy="3240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" y="3559556"/>
            <a:ext cx="4283968" cy="32129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" y="393737"/>
            <a:ext cx="4109983" cy="30824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91" y="198514"/>
            <a:ext cx="3863151" cy="28973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579" y="-99068"/>
            <a:ext cx="471908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 </a:t>
            </a:r>
            <a:r>
              <a:rPr lang="uk-UA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є</a:t>
            </a:r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днання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39565"/>
            <a:ext cx="3803915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" y="455073"/>
            <a:ext cx="5052756" cy="2842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18" y="444060"/>
            <a:ext cx="2506890" cy="3342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0" y="3593836"/>
            <a:ext cx="4087315" cy="30654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8232" y="0"/>
            <a:ext cx="5976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Міжнародний день рідної мови</a:t>
            </a:r>
            <a:endParaRPr lang="ru-RU" altLang="uk-U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62" y="3764865"/>
            <a:ext cx="5212071" cy="2931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" y="564999"/>
            <a:ext cx="4862213" cy="2734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7191"/>
          <a:stretch/>
        </p:blipFill>
        <p:spPr>
          <a:xfrm>
            <a:off x="5870306" y="484537"/>
            <a:ext cx="2742381" cy="3168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41773"/>
            <a:ext cx="2514814" cy="32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3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113185" y="-73228"/>
            <a:ext cx="3240360" cy="647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Інтерактивна ділова гра</a:t>
            </a:r>
            <a:endParaRPr lang="uk-UA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«Виховуємо патріотів»  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" y="664166"/>
            <a:ext cx="5168731" cy="2908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90" y="3815351"/>
            <a:ext cx="4788024" cy="2694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2"/>
          <a:stretch/>
        </p:blipFill>
        <p:spPr>
          <a:xfrm>
            <a:off x="5346454" y="848530"/>
            <a:ext cx="3729360" cy="2567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/>
          <a:stretch/>
        </p:blipFill>
        <p:spPr>
          <a:xfrm>
            <a:off x="115953" y="3815351"/>
            <a:ext cx="4074946" cy="28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7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" y="-1386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7544" y="35238"/>
            <a:ext cx="7962974" cy="647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Відкриті </a:t>
            </a:r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 заняття     </a:t>
            </a:r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до </a:t>
            </a:r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педради з патріотичного виховання</a:t>
            </a:r>
            <a:endParaRPr lang="uk-UA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3" y="336867"/>
            <a:ext cx="3693455" cy="2770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72" y="3776323"/>
            <a:ext cx="3666923" cy="2750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4" y="4739830"/>
            <a:ext cx="3444111" cy="19382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03" y="1528734"/>
            <a:ext cx="3112143" cy="4149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5" y="832246"/>
            <a:ext cx="4183188" cy="23542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" y="-1386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" y="45687"/>
            <a:ext cx="4754773" cy="2674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/>
          <a:stretch/>
        </p:blipFill>
        <p:spPr>
          <a:xfrm>
            <a:off x="6317487" y="3330848"/>
            <a:ext cx="2711777" cy="2505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" y="2818917"/>
            <a:ext cx="2910388" cy="38805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3" y="165095"/>
            <a:ext cx="4007630" cy="3008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33" y="3014756"/>
            <a:ext cx="2763509" cy="368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6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656" y="-27197"/>
            <a:ext cx="9109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Педрада «Традиції рідного краю як засіб громадянського виховання дошкільників»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516266"/>
            <a:ext cx="5847432" cy="32891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9" y="836712"/>
            <a:ext cx="4549769" cy="2559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3"/>
          <a:stretch/>
        </p:blipFill>
        <p:spPr>
          <a:xfrm>
            <a:off x="4843531" y="749965"/>
            <a:ext cx="3904933" cy="260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32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339752" y="2395"/>
            <a:ext cx="5107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Заходи до </a:t>
            </a:r>
            <a:r>
              <a:rPr lang="uk-UA" sz="24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Шевчанківських</a:t>
            </a:r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днів</a:t>
            </a:r>
            <a:endParaRPr lang="uk-UA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1589"/>
            <a:ext cx="3923928" cy="2942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81" y="764936"/>
            <a:ext cx="4191930" cy="5589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2" y="3653833"/>
            <a:ext cx="3816424" cy="286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Рисунок 8"/>
          <p:cNvGraphicFramePr/>
          <p:nvPr>
            <p:extLst>
              <p:ext uri="{D42A27DB-BD31-4B8C-83A1-F6EECF244321}">
                <p14:modId xmlns:p14="http://schemas.microsoft.com/office/powerpoint/2010/main" val="2794446203"/>
              </p:ext>
            </p:extLst>
          </p:nvPr>
        </p:nvGraphicFramePr>
        <p:xfrm>
          <a:off x="1187624" y="770035"/>
          <a:ext cx="6768752" cy="523497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043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41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1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№ 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Відомості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Показники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7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7773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Кількість груп усього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11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групи</a:t>
                      </a:r>
                      <a:r>
                        <a:rPr lang="uk-UA" sz="2800" b="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раннього віку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передшкільні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7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                        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різнов</a:t>
                      </a: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і</a:t>
                      </a:r>
                      <a:r>
                        <a:rPr lang="ru-RU" sz="28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кова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    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777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3.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Режим роботи груп: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 годин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11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7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4.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Кількість вихованців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</a:t>
                      </a:r>
                      <a:r>
                        <a:rPr lang="uk-UA" altLang="en-US" sz="2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57</a:t>
                      </a:r>
                      <a:endParaRPr lang="uk-UA" altLang="en-US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" y="-1386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4" y="3700029"/>
            <a:ext cx="4091947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74" y="3559556"/>
            <a:ext cx="4397925" cy="3298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1" y="108360"/>
            <a:ext cx="4397925" cy="3298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57" y="-31998"/>
            <a:ext cx="2529031" cy="33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4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5" y="4410636"/>
            <a:ext cx="3562206" cy="23773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793612" y="121810"/>
            <a:ext cx="5107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Весняні свята</a:t>
            </a:r>
            <a:endParaRPr lang="uk-UA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5" y="3708810"/>
            <a:ext cx="4211960" cy="28115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8" y="583476"/>
            <a:ext cx="4283857" cy="2858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97" y="60860"/>
            <a:ext cx="3860598" cy="25762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67" y="2084750"/>
            <a:ext cx="3686716" cy="2460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2" y="188640"/>
            <a:ext cx="4355548" cy="2906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74" y="4022727"/>
            <a:ext cx="4229309" cy="2822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74" y="274129"/>
            <a:ext cx="4340015" cy="2896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7" y="4002908"/>
            <a:ext cx="4126839" cy="2754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906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818282"/>
            <a:ext cx="4828028" cy="27157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5"/>
          <a:stretch/>
        </p:blipFill>
        <p:spPr>
          <a:xfrm>
            <a:off x="6012160" y="95404"/>
            <a:ext cx="2817361" cy="34697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87" y="407689"/>
            <a:ext cx="2627223" cy="32840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9551"/>
          <a:stretch/>
        </p:blipFill>
        <p:spPr>
          <a:xfrm>
            <a:off x="219455" y="161917"/>
            <a:ext cx="2648022" cy="27680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3" y="3954679"/>
            <a:ext cx="3254583" cy="244297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339752" y="2395"/>
            <a:ext cx="5107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Великдень</a:t>
            </a:r>
            <a:endParaRPr lang="uk-UA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39752" y="0"/>
            <a:ext cx="5107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Великдень</a:t>
            </a:r>
            <a:endParaRPr lang="uk-UA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25120" y="4445"/>
            <a:ext cx="512127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Тиждень знань з основ безпеки життєдіяльності  дитини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24.04.2023-28.04.2023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6"/>
          <a:stretch/>
        </p:blipFill>
        <p:spPr>
          <a:xfrm>
            <a:off x="5014149" y="46587"/>
            <a:ext cx="3472200" cy="37251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18260"/>
            <a:ext cx="3217169" cy="2412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5677119" y="3431137"/>
            <a:ext cx="2701908" cy="35267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" y="3559556"/>
            <a:ext cx="4243880" cy="3182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10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6958"/>
            <a:ext cx="3706582" cy="3706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3332"/>
            <a:ext cx="3634717" cy="2726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9" y="1622652"/>
            <a:ext cx="4568193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9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25120" y="4445"/>
            <a:ext cx="5121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Копійчана акція-заради Перемоги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3" y="403114"/>
            <a:ext cx="4283968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6" t="11552" r="1106" b="31749"/>
          <a:stretch/>
        </p:blipFill>
        <p:spPr>
          <a:xfrm>
            <a:off x="4779073" y="50336"/>
            <a:ext cx="2556068" cy="3213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3" y="3736629"/>
            <a:ext cx="4410635" cy="2971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29" y="3264022"/>
            <a:ext cx="2816511" cy="326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09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9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25120" y="4445"/>
            <a:ext cx="5121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День матері 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" y="394269"/>
            <a:ext cx="3513174" cy="3223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06" y="108560"/>
            <a:ext cx="4320525" cy="3240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72" y="3513123"/>
            <a:ext cx="4644008" cy="3483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2" y="3617606"/>
            <a:ext cx="2553698" cy="340493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7" y="-43023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88640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Вишиванки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9635"/>
            <a:ext cx="4011384" cy="30085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747" y="682518"/>
            <a:ext cx="4051983" cy="54026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8" y="3935345"/>
            <a:ext cx="3779320" cy="283449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2" y="632351"/>
            <a:ext cx="4191930" cy="5589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8" y="3559556"/>
            <a:ext cx="4256540" cy="3205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0" b="13353"/>
          <a:stretch/>
        </p:blipFill>
        <p:spPr>
          <a:xfrm>
            <a:off x="467544" y="258619"/>
            <a:ext cx="3075806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85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20688"/>
            <a:ext cx="2997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Освітній рівень педагогів: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3308133"/>
            <a:ext cx="294574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Фаховий рівень педагогів:</a:t>
            </a:r>
            <a:endParaRPr lang="ru-RU" sz="1400" dirty="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graphicFrame>
        <p:nvGraphicFramePr>
          <p:cNvPr id="9" name="Диаграмма 5"/>
          <p:cNvGraphicFramePr/>
          <p:nvPr/>
        </p:nvGraphicFramePr>
        <p:xfrm>
          <a:off x="755333" y="1196658"/>
          <a:ext cx="3593465" cy="2002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36601651"/>
              </p:ext>
            </p:extLst>
          </p:nvPr>
        </p:nvGraphicFramePr>
        <p:xfrm>
          <a:off x="4061718" y="4005064"/>
          <a:ext cx="3981450" cy="227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25" y="-3037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365" y="-165254"/>
            <a:ext cx="4572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Тиждень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 безпеки дорожнього руху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15.05.2023-19.05.2023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004"/>
            <a:ext cx="3633881" cy="25339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7" y="806121"/>
            <a:ext cx="3978587" cy="2983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38845" r="-7667" b="-3520"/>
          <a:stretch/>
        </p:blipFill>
        <p:spPr>
          <a:xfrm>
            <a:off x="658145" y="3924946"/>
            <a:ext cx="3318523" cy="2861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84" y="2745973"/>
            <a:ext cx="2895786" cy="386104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1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105" y="-27568"/>
            <a:ext cx="2045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Випуск </a:t>
            </a:r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2023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" y="522180"/>
            <a:ext cx="3843751" cy="2882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11" y="3708357"/>
            <a:ext cx="5300248" cy="2981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5"/>
          <a:stretch/>
        </p:blipFill>
        <p:spPr>
          <a:xfrm>
            <a:off x="323528" y="3567664"/>
            <a:ext cx="2974265" cy="27198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48" y="615825"/>
            <a:ext cx="4410635" cy="248098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3"/>
          <a:stretch/>
        </p:blipFill>
        <p:spPr>
          <a:xfrm>
            <a:off x="-148000" y="508779"/>
            <a:ext cx="4553839" cy="2785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23" y="3960521"/>
            <a:ext cx="4710776" cy="2649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3" y="4181955"/>
            <a:ext cx="3923455" cy="2206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399" r="11014" b="-399"/>
          <a:stretch/>
        </p:blipFill>
        <p:spPr>
          <a:xfrm>
            <a:off x="4692621" y="508779"/>
            <a:ext cx="4384304" cy="28257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230044"/>
            <a:ext cx="3844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захисту дітей  </a:t>
            </a:r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2023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1" y="920102"/>
            <a:ext cx="4067944" cy="2158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42" y="3427382"/>
            <a:ext cx="4574157" cy="3430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50" y="201196"/>
            <a:ext cx="3899925" cy="2924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5" y="3660930"/>
            <a:ext cx="3707904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" y="-9895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Текстовое поле 99"/>
          <p:cNvSpPr txBox="1"/>
          <p:nvPr/>
        </p:nvSpPr>
        <p:spPr>
          <a:xfrm>
            <a:off x="1346835" y="405130"/>
            <a:ext cx="68008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Узагальнений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моніторинг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等线" charset="0"/>
            </a:endParaRPr>
          </a:p>
          <a:p>
            <a:pPr indent="0" algn="ctr"/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щодо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виконання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освітньої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програми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</a:p>
          <a:p>
            <a:pPr indent="0" algn="ctr"/>
            <a:r>
              <a:rPr lang="uk-UA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в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ЗДО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№25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«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Малюк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»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за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202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2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/202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3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н.р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.</a:t>
            </a:r>
            <a:endParaRPr lang="en-US" alt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等线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22711558"/>
              </p:ext>
            </p:extLst>
          </p:nvPr>
        </p:nvGraphicFramePr>
        <p:xfrm>
          <a:off x="539552" y="1419860"/>
          <a:ext cx="8208912" cy="460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263525"/>
            <a:ext cx="51593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Відвідування дітей по групах</a:t>
            </a:r>
          </a:p>
        </p:txBody>
      </p:sp>
      <p:graphicFrame>
        <p:nvGraphicFramePr>
          <p:cNvPr id="33" name="Диаграмма 33"/>
          <p:cNvGraphicFramePr/>
          <p:nvPr/>
        </p:nvGraphicFramePr>
        <p:xfrm>
          <a:off x="1201420" y="1097280"/>
          <a:ext cx="7106285" cy="483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99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263525"/>
            <a:ext cx="6401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Учасники  обласного мистецького заходу «Ми  діти твої, Буковино!»</a:t>
            </a:r>
            <a:endParaRPr lang="uk-UA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8" y="1210579"/>
            <a:ext cx="4104567" cy="5472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39" y="1094522"/>
            <a:ext cx="3853597" cy="547275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-9486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14DEE51-6E43-4965-A0BB-AE674CAEE706}"/>
              </a:ext>
            </a:extLst>
          </p:cNvPr>
          <p:cNvSpPr txBox="1"/>
          <p:nvPr/>
        </p:nvSpPr>
        <p:spPr>
          <a:xfrm>
            <a:off x="2226357" y="-35949"/>
            <a:ext cx="377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Наше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укриття</a:t>
            </a:r>
            <a:endParaRPr lang="aa-ET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6D5138-801A-401E-86A9-2C0094135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" y="702555"/>
            <a:ext cx="4063298" cy="30474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2BC3E1B-24E4-4145-89E6-4D1F86D57C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62782"/>
            <a:ext cx="4382131" cy="32865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D8E1A8A-62FC-4D0E-AA49-86DD8BE16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46" y="563769"/>
            <a:ext cx="3775265" cy="28314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B69D70-C583-4037-8A36-BFAE1CBAA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0" y="3207740"/>
            <a:ext cx="3066870" cy="335416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" y="-1386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лыбающееся лицо 3"/>
          <p:cNvSpPr/>
          <p:nvPr/>
        </p:nvSpPr>
        <p:spPr>
          <a:xfrm>
            <a:off x="1259632" y="764704"/>
            <a:ext cx="6480720" cy="46085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Дякую за увагу!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73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3696970" y="173990"/>
            <a:ext cx="259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</a:t>
            </a:r>
            <a:r>
              <a:rPr 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знань </a:t>
            </a:r>
            <a:endParaRPr lang="uk-U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5" y="697210"/>
            <a:ext cx="4193976" cy="31454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18" y="672218"/>
            <a:ext cx="4115998" cy="30869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1"/>
          <a:stretch/>
        </p:blipFill>
        <p:spPr>
          <a:xfrm>
            <a:off x="2459632" y="3905079"/>
            <a:ext cx="4547465" cy="27482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908" y="45374"/>
            <a:ext cx="15506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uk-UA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знань</a:t>
            </a:r>
          </a:p>
        </p:txBody>
      </p:sp>
      <p:pic>
        <p:nvPicPr>
          <p:cNvPr id="4" name="Изображение 3" descr="изображение_viber_2021-09-01_11-41-40-3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45" y="443865"/>
            <a:ext cx="2681605" cy="3218180"/>
          </a:xfrm>
          <a:prstGeom prst="rect">
            <a:avLst/>
          </a:prstGeom>
        </p:spPr>
      </p:pic>
      <p:pic>
        <p:nvPicPr>
          <p:cNvPr id="7" name="Изображение 6" descr="изображение_viber_2021-09-01_11-41-40-4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3108960"/>
            <a:ext cx="2662555" cy="3550920"/>
          </a:xfrm>
          <a:prstGeom prst="rect">
            <a:avLst/>
          </a:prstGeom>
        </p:spPr>
      </p:pic>
      <p:pic>
        <p:nvPicPr>
          <p:cNvPr id="8" name="Изображение 7" descr="изображение_viber_2021-09-01_11-41-40-9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55" y="476885"/>
            <a:ext cx="3150870" cy="3225800"/>
          </a:xfrm>
          <a:prstGeom prst="rect">
            <a:avLst/>
          </a:prstGeom>
        </p:spPr>
      </p:pic>
      <p:pic>
        <p:nvPicPr>
          <p:cNvPr id="9" name="Изображение 8" descr="изображение_viber_2021-09-01_11-41-40-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35" y="2997200"/>
            <a:ext cx="3100705" cy="3630295"/>
          </a:xfrm>
          <a:prstGeom prst="rect">
            <a:avLst/>
          </a:prstGeom>
        </p:spPr>
      </p:pic>
      <p:pic>
        <p:nvPicPr>
          <p:cNvPr id="10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3244659" y="-27209"/>
            <a:ext cx="21501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Ро-</a:t>
            </a:r>
            <a:r>
              <a:rPr lang="en-US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</a:t>
            </a:r>
            <a:r>
              <a:rPr lang="uk-UA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а</a:t>
            </a:r>
            <a:r>
              <a:rPr lang="en-US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uk-UA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шана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78" y="537997"/>
            <a:ext cx="5056882" cy="28097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19" y="3523454"/>
            <a:ext cx="4169796" cy="31273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1" y="3438654"/>
            <a:ext cx="4410635" cy="3307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7" y="-1063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0890"/>
            <a:ext cx="886813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4630" marR="1264285" algn="ctr">
              <a:lnSpc>
                <a:spcPct val="115000"/>
              </a:lnSpc>
              <a:spcBef>
                <a:spcPts val="330"/>
              </a:spcBef>
              <a:spcAft>
                <a:spcPts val="0"/>
              </a:spcAft>
            </a:pPr>
            <a:r>
              <a:rPr lang="uk-UA" b="1" kern="15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Учасники онлайн-фестивалю </a:t>
            </a:r>
            <a:r>
              <a:rPr lang="uk-UA" b="1" kern="15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“Разом до перемоги”</a:t>
            </a:r>
            <a:endParaRPr lang="uk-UA" sz="1400" kern="15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514" r="3593" b="4406"/>
          <a:stretch/>
        </p:blipFill>
        <p:spPr>
          <a:xfrm>
            <a:off x="47171" y="421772"/>
            <a:ext cx="2714416" cy="3818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2750" r="3799" b="3801"/>
          <a:stretch/>
        </p:blipFill>
        <p:spPr>
          <a:xfrm>
            <a:off x="2382204" y="3084575"/>
            <a:ext cx="2550114" cy="3546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651" r="2400" b="3800"/>
          <a:stretch/>
        </p:blipFill>
        <p:spPr>
          <a:xfrm>
            <a:off x="4340265" y="421618"/>
            <a:ext cx="2685719" cy="3818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3801" r="6601" b="4851"/>
          <a:stretch/>
        </p:blipFill>
        <p:spPr>
          <a:xfrm>
            <a:off x="6198952" y="2894068"/>
            <a:ext cx="2798810" cy="38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2247" y="4678"/>
            <a:ext cx="8178998" cy="647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Благодійна акція “Чужих дітей  не буває”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1514"/>
            <a:ext cx="3803915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112" y="3766413"/>
            <a:ext cx="2301720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39" y="781840"/>
            <a:ext cx="3837267" cy="2877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0" y="3709494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4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81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4659" y="19781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Осінні розваги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0" y="473124"/>
            <a:ext cx="3349387" cy="22353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737" y="525084"/>
            <a:ext cx="3693749" cy="2465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68" y="4440526"/>
            <a:ext cx="3600899" cy="24030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" y="4178758"/>
            <a:ext cx="3613646" cy="24118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12" y="2219771"/>
            <a:ext cx="3205607" cy="2139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стин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  <a:fontScheme name="Остин">
    <a:maj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Остин">
    <a:fillStyleLst>
      <a:solidFill>
        <a:schemeClr val="phClr"/>
      </a:solidFill>
      <a:gradFill rotWithShape="1">
        <a:gsLst>
          <a:gs pos="0">
            <a:schemeClr val="phClr">
              <a:tint val="20000"/>
              <a:satMod val="180000"/>
              <a:lumMod val="98000"/>
            </a:schemeClr>
          </a:gs>
          <a:gs pos="40000">
            <a:schemeClr val="phClr">
              <a:tint val="30000"/>
              <a:satMod val="260000"/>
              <a:lumMod val="84000"/>
            </a:schemeClr>
          </a:gs>
          <a:gs pos="100000">
            <a:schemeClr val="phClr">
              <a:tint val="100000"/>
              <a:satMod val="110000"/>
              <a:lumMod val="100000"/>
            </a:schemeClr>
          </a:gs>
        </a:gsLst>
        <a:lin ang="5040000" scaled="1"/>
      </a:gradFill>
      <a:gradFill rotWithShape="1">
        <a:gsLst>
          <a:gs pos="0">
            <a:schemeClr val="phClr"/>
          </a:gs>
          <a:gs pos="100000">
            <a:schemeClr val="phClr">
              <a:shade val="75000"/>
              <a:satMod val="120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a:effectStyle>
      <a:effectStyle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phClr">
              <a:shade val="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94000"/>
              <a:satMod val="114000"/>
              <a:lumMod val="96000"/>
            </a:schemeClr>
          </a:gs>
          <a:gs pos="62000">
            <a:schemeClr val="phClr">
              <a:tint val="92000"/>
              <a:shade val="66000"/>
              <a:satMod val="110000"/>
              <a:lumMod val="80000"/>
            </a:schemeClr>
          </a:gs>
          <a:gs pos="100000">
            <a:schemeClr val="phClr">
              <a:tint val="89000"/>
              <a:shade val="62000"/>
              <a:satMod val="110000"/>
              <a:lumMod val="72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tint val="80000"/>
              <a:shade val="58000"/>
            </a:schemeClr>
            <a:schemeClr val="phClr">
              <a:tint val="73000"/>
              <a:shade val="68000"/>
              <a:satMod val="15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551</TotalTime>
  <Words>299</Words>
  <Application>Microsoft Office PowerPoint</Application>
  <PresentationFormat>Экран (4:3)</PresentationFormat>
  <Paragraphs>100</Paragraphs>
  <Slides>48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8" baseType="lpstr">
      <vt:lpstr>Arial</vt:lpstr>
      <vt:lpstr>Calibri</vt:lpstr>
      <vt:lpstr>Cambria</vt:lpstr>
      <vt:lpstr>Cambria Math</vt:lpstr>
      <vt:lpstr>Century Gothic</vt:lpstr>
      <vt:lpstr>Times New Roman</vt:lpstr>
      <vt:lpstr>Tw Cen MT Condensed</vt:lpstr>
      <vt:lpstr>Wingdings 2</vt:lpstr>
      <vt:lpstr>等线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PC</cp:lastModifiedBy>
  <cp:revision>134</cp:revision>
  <dcterms:created xsi:type="dcterms:W3CDTF">2018-04-04T11:33:00Z</dcterms:created>
  <dcterms:modified xsi:type="dcterms:W3CDTF">2023-06-29T11:22:14Z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B483B1FFF8664DA28D585736FCA4853D</vt:lpwstr>
  </property>
  <property fmtid="{D5CDD505-2E9C-101B-9397-08002B2CF9AE}" pid="3" name="KSOProductBuildVer">
    <vt:lpwstr>1049-11.2.0.11191</vt:lpwstr>
  </property>
</Properties>
</file>